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351" r:id="rId3"/>
    <p:sldId id="355" r:id="rId4"/>
    <p:sldId id="352" r:id="rId5"/>
    <p:sldId id="353" r:id="rId6"/>
    <p:sldId id="354" r:id="rId7"/>
    <p:sldId id="337" r:id="rId8"/>
    <p:sldId id="350" r:id="rId9"/>
    <p:sldId id="348" r:id="rId10"/>
    <p:sldId id="349" r:id="rId11"/>
    <p:sldId id="346" r:id="rId12"/>
    <p:sldId id="311" r:id="rId13"/>
  </p:sldIdLst>
  <p:sldSz cx="4610100" cy="3460750"/>
  <p:notesSz cx="4610100" cy="3460750"/>
  <p:custDataLst>
    <p:tags r:id="rId15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pos="14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3868"/>
    <a:srgbClr val="DC9F02"/>
    <a:srgbClr val="ECAD0F"/>
    <a:srgbClr val="DBA000"/>
    <a:srgbClr val="E6E0EC"/>
    <a:srgbClr val="766579"/>
    <a:srgbClr val="515151"/>
    <a:srgbClr val="492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73"/>
  </p:normalViewPr>
  <p:slideViewPr>
    <p:cSldViewPr showGuides="1">
      <p:cViewPr varScale="1">
        <p:scale>
          <a:sx n="188" d="100"/>
          <a:sy n="188" d="100"/>
        </p:scale>
        <p:origin x="1269" y="69"/>
      </p:cViewPr>
      <p:guideLst>
        <p:guide orient="horz" pos="1175"/>
        <p:guide pos="14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C923-D9A5-40AC-981E-98AB2FB6FCDA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161E8-02B1-4D21-AA0D-18CB6D831A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161E8-02B1-4D21-AA0D-18CB6D831A6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" imgW="3810" imgH="3810" progId="TCLayout.ActiveDocument.1">
                  <p:embed/>
                </p:oleObj>
              </mc:Choice>
              <mc:Fallback>
                <p:oleObj name="think-cell 幻灯片" r:id="rId8" imgW="3810" imgH="381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g object 16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05694" y="3251262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42526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06877" y="326396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17976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94177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FD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69640" y="3251262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93439" y="325761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69640" y="3289363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FD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28174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25524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251262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126"/>
                </a:lnTo>
                <a:lnTo>
                  <a:pt x="4608004" y="350126"/>
                </a:lnTo>
                <a:lnTo>
                  <a:pt x="4608004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2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4" name="Holder 3"/>
          <p:cNvSpPr>
            <a:spLocks noGrp="1"/>
          </p:cNvSpPr>
          <p:nvPr>
            <p:ph type="body" idx="1"/>
          </p:nvPr>
        </p:nvSpPr>
        <p:spPr>
          <a:xfrm>
            <a:off x="87744" y="888046"/>
            <a:ext cx="4163695" cy="105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5"/>
          </p:nvPr>
        </p:nvSpPr>
        <p:spPr>
          <a:xfrm>
            <a:off x="502500" y="3351784"/>
            <a:ext cx="53149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Haoxiang</a:t>
            </a:r>
            <a:r>
              <a:rPr spc="25" dirty="0"/>
              <a:t> </a:t>
            </a:r>
            <a:r>
              <a:rPr spc="-20" dirty="0"/>
              <a:t>Yang</a:t>
            </a:r>
          </a:p>
        </p:txBody>
      </p:sp>
      <p:sp>
        <p:nvSpPr>
          <p:cNvPr id="6" name="Holder 5"/>
          <p:cNvSpPr>
            <a:spLocks noGrp="1"/>
          </p:cNvSpPr>
          <p:nvPr>
            <p:ph type="dt" sz="half" idx="6"/>
          </p:nvPr>
        </p:nvSpPr>
        <p:spPr>
          <a:xfrm>
            <a:off x="3447656" y="3351784"/>
            <a:ext cx="66230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-10" dirty="0"/>
              <a:t>September</a:t>
            </a:r>
            <a:r>
              <a:rPr spc="10" dirty="0"/>
              <a:t> </a:t>
            </a:r>
            <a:r>
              <a:rPr dirty="0"/>
              <a:t>7,</a:t>
            </a:r>
            <a:r>
              <a:rPr spc="15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dirty="0"/>
              <a:t>‹#›</a:t>
            </a:fld>
            <a:r>
              <a:rPr spc="25" dirty="0"/>
              <a:t> </a:t>
            </a:r>
            <a:r>
              <a:rPr spc="150" dirty="0"/>
              <a:t>/</a:t>
            </a:r>
            <a:r>
              <a:rPr spc="30" dirty="0"/>
              <a:t> </a:t>
            </a:r>
            <a:r>
              <a:rPr spc="-25" dirty="0"/>
              <a:t>45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10" imgH="3810" progId="TCLayout.ActiveDocument.1">
                  <p:embed/>
                </p:oleObj>
              </mc:Choice>
              <mc:Fallback>
                <p:oleObj name="think-cell 幻灯片" r:id="rId3" imgW="3810" imgH="3810" progId="TCLayout.ActiveDocument.1">
                  <p:embed/>
                  <p:pic>
                    <p:nvPicPr>
                      <p:cNvPr id="0" name="对象 3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3242526" y="3248732"/>
            <a:ext cx="203200" cy="55880"/>
            <a:chOff x="3242526" y="3248732"/>
            <a:chExt cx="203200" cy="55880"/>
          </a:xfrm>
        </p:grpSpPr>
        <p:sp>
          <p:nvSpPr>
            <p:cNvPr id="7" name="object 6"/>
            <p:cNvSpPr/>
            <p:nvPr/>
          </p:nvSpPr>
          <p:spPr>
            <a:xfrm>
              <a:off x="3305694" y="3251262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24252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object 8"/>
          <p:cNvGrpSpPr/>
          <p:nvPr/>
        </p:nvGrpSpPr>
        <p:grpSpPr>
          <a:xfrm>
            <a:off x="3517976" y="3247467"/>
            <a:ext cx="203200" cy="58419"/>
            <a:chOff x="3517976" y="3247467"/>
            <a:chExt cx="203200" cy="58419"/>
          </a:xfrm>
        </p:grpSpPr>
        <p:sp>
          <p:nvSpPr>
            <p:cNvPr id="10" name="object 9"/>
            <p:cNvSpPr/>
            <p:nvPr/>
          </p:nvSpPr>
          <p:spPr>
            <a:xfrm>
              <a:off x="3606877" y="326396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351797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3594177" y="32512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object 12"/>
          <p:cNvGrpSpPr/>
          <p:nvPr/>
        </p:nvGrpSpPr>
        <p:grpSpPr>
          <a:xfrm>
            <a:off x="3793439" y="3247467"/>
            <a:ext cx="203200" cy="58419"/>
            <a:chOff x="3793439" y="3247467"/>
            <a:chExt cx="203200" cy="58419"/>
          </a:xfrm>
        </p:grpSpPr>
        <p:sp>
          <p:nvSpPr>
            <p:cNvPr id="14" name="object 13"/>
            <p:cNvSpPr/>
            <p:nvPr/>
          </p:nvSpPr>
          <p:spPr>
            <a:xfrm>
              <a:off x="3869640" y="3251262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793439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3869640" y="3289363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7" name="object 16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18" name="object 17"/>
          <p:cNvGrpSpPr/>
          <p:nvPr/>
        </p:nvGrpSpPr>
        <p:grpSpPr>
          <a:xfrm>
            <a:off x="4326582" y="3248732"/>
            <a:ext cx="238760" cy="57150"/>
            <a:chOff x="4326582" y="3248732"/>
            <a:chExt cx="238760" cy="57150"/>
          </a:xfrm>
        </p:grpSpPr>
        <p:sp>
          <p:nvSpPr>
            <p:cNvPr id="19" name="object 18"/>
            <p:cNvSpPr/>
            <p:nvPr/>
          </p:nvSpPr>
          <p:spPr>
            <a:xfrm>
              <a:off x="4451033" y="328174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4423969" y="32552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4329112" y="3251262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2" name="object 21"/>
          <p:cNvSpPr/>
          <p:nvPr/>
        </p:nvSpPr>
        <p:spPr>
          <a:xfrm>
            <a:off x="87743" y="447001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23" name="object 22"/>
          <p:cNvGrpSpPr/>
          <p:nvPr/>
        </p:nvGrpSpPr>
        <p:grpSpPr>
          <a:xfrm>
            <a:off x="70735" y="498777"/>
            <a:ext cx="4465758" cy="629353"/>
            <a:chOff x="87743" y="491422"/>
            <a:chExt cx="4483735" cy="383540"/>
          </a:xfrm>
        </p:grpSpPr>
        <p:pic>
          <p:nvPicPr>
            <p:cNvPr id="24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44" y="773150"/>
              <a:ext cx="101600" cy="101600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44" y="760450"/>
              <a:ext cx="4381715" cy="114300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0310" y="497560"/>
              <a:ext cx="50749" cy="275590"/>
            </a:xfrm>
            <a:prstGeom prst="rect">
              <a:avLst/>
            </a:prstGeom>
          </p:spPr>
        </p:pic>
        <p:sp>
          <p:nvSpPr>
            <p:cNvPr id="27" name="object 26"/>
            <p:cNvSpPr/>
            <p:nvPr/>
          </p:nvSpPr>
          <p:spPr>
            <a:xfrm>
              <a:off x="87743" y="491422"/>
              <a:ext cx="4432935" cy="332740"/>
            </a:xfrm>
            <a:custGeom>
              <a:avLst/>
              <a:gdLst/>
              <a:ahLst/>
              <a:cxnLst/>
              <a:rect l="l" t="t" r="r" b="b"/>
              <a:pathLst>
                <a:path w="4432935" h="332740">
                  <a:moveTo>
                    <a:pt x="4432566" y="0"/>
                  </a:moveTo>
                  <a:lnTo>
                    <a:pt x="0" y="0"/>
                  </a:lnTo>
                  <a:lnTo>
                    <a:pt x="0" y="281728"/>
                  </a:lnTo>
                  <a:lnTo>
                    <a:pt x="4008" y="301453"/>
                  </a:lnTo>
                  <a:lnTo>
                    <a:pt x="14922" y="317605"/>
                  </a:lnTo>
                  <a:lnTo>
                    <a:pt x="31075" y="328520"/>
                  </a:lnTo>
                  <a:lnTo>
                    <a:pt x="50800" y="332528"/>
                  </a:lnTo>
                  <a:lnTo>
                    <a:pt x="4381765" y="332528"/>
                  </a:lnTo>
                  <a:lnTo>
                    <a:pt x="4401490" y="328520"/>
                  </a:lnTo>
                  <a:lnTo>
                    <a:pt x="4417643" y="317605"/>
                  </a:lnTo>
                  <a:lnTo>
                    <a:pt x="4428558" y="301453"/>
                  </a:lnTo>
                  <a:lnTo>
                    <a:pt x="4432566" y="281728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613868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4520310" y="535659"/>
              <a:ext cx="0" cy="256540"/>
            </a:xfrm>
            <a:custGeom>
              <a:avLst/>
              <a:gdLst/>
              <a:ahLst/>
              <a:cxnLst/>
              <a:rect l="l" t="t" r="r" b="b"/>
              <a:pathLst>
                <a:path h="256540">
                  <a:moveTo>
                    <a:pt x="0" y="2565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4520310" y="522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4520310" y="510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4520310" y="497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object 31"/>
          <p:cNvSpPr txBox="1">
            <a:spLocks noGrp="1"/>
          </p:cNvSpPr>
          <p:nvPr>
            <p:ph type="title"/>
          </p:nvPr>
        </p:nvSpPr>
        <p:spPr>
          <a:xfrm>
            <a:off x="805661" y="625273"/>
            <a:ext cx="319096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MFE5210  Group 4</a:t>
            </a: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——</a:t>
            </a:r>
            <a:r>
              <a:rPr lang="zh-CN" alt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“金融小登”投资</a:t>
            </a:r>
            <a:endParaRPr lang="en-US" spc="-1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809750" y="1294765"/>
            <a:ext cx="1066800" cy="798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王家俊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224040141</a:t>
            </a: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汪越洋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224040132</a:t>
            </a: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孙柏郁</a:t>
            </a:r>
            <a:r>
              <a:rPr 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224040121</a:t>
            </a: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赵雨祥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224040111</a:t>
            </a:r>
          </a:p>
          <a:p>
            <a:pPr algn="l">
              <a:lnSpc>
                <a:spcPct val="100000"/>
              </a:lnSpc>
              <a:spcBef>
                <a:spcPts val="35"/>
              </a:spcBef>
            </a:pPr>
            <a:r>
              <a:rPr lang="zh-CN" altLang="en-US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杨子健</a:t>
            </a:r>
            <a:r>
              <a:rPr lang="en-US" altLang="zh-CN" sz="1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224040155</a:t>
            </a:r>
          </a:p>
        </p:txBody>
      </p:sp>
      <p:pic>
        <p:nvPicPr>
          <p:cNvPr id="34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72288" y="2261089"/>
            <a:ext cx="864733" cy="692886"/>
          </a:xfrm>
          <a:prstGeom prst="rect">
            <a:avLst/>
          </a:prstGeom>
        </p:spPr>
      </p:pic>
      <p:grpSp>
        <p:nvGrpSpPr>
          <p:cNvPr id="35" name="object 3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36" name="object 3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40" name="object 39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lang="en-US" altLang="zh-CN"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5210</a:t>
            </a:r>
            <a:endParaRPr lang="en-US" altLang="zh-CN"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" name="object 40"/>
          <p:cNvSpPr txBox="1">
            <a:spLocks noGrp="1"/>
          </p:cNvSpPr>
          <p:nvPr>
            <p:ph type="dt" sz="half" idx="6"/>
          </p:nvPr>
        </p:nvSpPr>
        <p:spPr>
          <a:xfrm>
            <a:off x="3447656" y="3351784"/>
            <a:ext cx="69743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zh-CN" altLang="en-US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，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42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</a:t>
            </a:fld>
            <a:r>
              <a:rPr spc="2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/12</a:t>
            </a:r>
            <a:endParaRPr spc="-25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265"/>
          </a:xfrm>
        </p:spPr>
        <p:txBody>
          <a:bodyPr/>
          <a:lstStyle/>
          <a:p>
            <a:r>
              <a:rPr lang="en-US" altLang="zh-CN"/>
              <a:t>GUI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" y="560070"/>
            <a:ext cx="3464560" cy="2052955"/>
          </a:xfrm>
          <a:prstGeom prst="rect">
            <a:avLst/>
          </a:prstGeom>
          <a:ln>
            <a:noFill/>
          </a:ln>
        </p:spPr>
      </p:pic>
      <p:sp>
        <p:nvSpPr>
          <p:cNvPr id="33" name="文本框 32"/>
          <p:cNvSpPr txBox="1"/>
          <p:nvPr/>
        </p:nvSpPr>
        <p:spPr>
          <a:xfrm>
            <a:off x="828770" y="245076"/>
            <a:ext cx="2653030" cy="334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实时更新</a:t>
            </a:r>
            <a:r>
              <a:rPr lang="en-US" altLang="zh-CN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&amp;</a:t>
            </a:r>
            <a:r>
              <a:rPr lang="zh-CN" altLang="en-US" sz="12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动态监控</a:t>
            </a:r>
            <a:endParaRPr lang="en-US" altLang="zh-CN" sz="12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395" y="695325"/>
            <a:ext cx="3242310" cy="27813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48990" y="695325"/>
            <a:ext cx="1059180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交易所实时行情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48990" y="1189990"/>
            <a:ext cx="1322070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委托明细与成交状态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243840" y="1089660"/>
            <a:ext cx="3242310" cy="4921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48990" y="2045335"/>
            <a:ext cx="1322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成交、持仓汇总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TCA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分析结果</a:t>
            </a: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3840" y="1730375"/>
            <a:ext cx="3242310" cy="8826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13868"/>
                </a:solidFill>
              </a14:hiddenFill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76835" y="2562860"/>
            <a:ext cx="4672330" cy="732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en-US" altLang="zh-CN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VnTrader</a:t>
            </a: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实时</a:t>
            </a:r>
            <a:r>
              <a:rPr lang="en-US" altLang="zh-CN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</a:t>
            </a: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界面</a:t>
            </a: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（革新：原本手动下单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+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手动订阅所需币种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 →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自动订阅加载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btcusdt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行情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+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显示交易信息</a:t>
            </a:r>
            <a:r>
              <a:rPr lang="en-US" altLang="zh-CN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GUI</a:t>
            </a:r>
            <a:r>
              <a:rPr lang="zh-CN" altLang="en-US" sz="8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）</a:t>
            </a:r>
            <a:endParaRPr lang="en-US" altLang="zh-CN" sz="8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r>
              <a:rPr lang="zh-CN" altLang="en-US" sz="1000" b="1" kern="100" dirty="0">
                <a:solidFill>
                  <a:srgbClr val="61386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" panose="00000500000000020000" pitchFamily="18" charset="0"/>
                <a:sym typeface="Times New Roman" panose="02020603050405020304" pitchFamily="18" charset="0"/>
              </a:rPr>
              <a:t>交易流程实时跟踪，持仓净值动态监控！</a:t>
            </a:r>
          </a:p>
          <a:p>
            <a:pPr marL="188595" algn="ctr">
              <a:lnSpc>
                <a:spcPct val="150000"/>
              </a:lnSpc>
              <a:buClr>
                <a:schemeClr val="accent4">
                  <a:lumMod val="50000"/>
                </a:schemeClr>
              </a:buClr>
            </a:pPr>
            <a:endParaRPr lang="zh-CN" altLang="en-US" sz="1000" b="1" kern="100" dirty="0">
              <a:solidFill>
                <a:srgbClr val="61386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" panose="00000500000000020000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4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8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10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/>
      <p:bldP spid="9" grpId="1"/>
      <p:bldP spid="10" grpId="0"/>
      <p:bldP spid="10" grpId="1"/>
      <p:bldP spid="11" grpId="0" bldLvl="0" animBg="1"/>
      <p:bldP spid="11" grpId="1" animBg="1"/>
      <p:bldP spid="12" grpId="0"/>
      <p:bldP spid="12" grpId="1"/>
      <p:bldP spid="13" grpId="0" bldLvl="0" animBg="1"/>
      <p:bldP spid="13" grpId="1" animBg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44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Prensent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11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pic>
        <p:nvPicPr>
          <p:cNvPr id="3" name="44d4532656f2badd5328afcbb12e71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90" y="431800"/>
            <a:ext cx="4510405" cy="27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10" imgH="3810" progId="TCLayout.ActiveDocument.1">
                  <p:embed/>
                </p:oleObj>
              </mc:Choice>
              <mc:Fallback>
                <p:oleObj name="think-cell 幻灯片" r:id="rId3" imgW="3810" imgH="3810" progId="TCLayout.ActiveDocument.1">
                  <p:embed/>
                  <p:pic>
                    <p:nvPicPr>
                      <p:cNvPr id="0" name="对象 3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/>
          <p:nvPr/>
        </p:nvSpPr>
        <p:spPr>
          <a:xfrm>
            <a:off x="3046680" y="326157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967063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144865" y="325761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FD7E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3242526" y="3248732"/>
            <a:ext cx="203200" cy="55880"/>
            <a:chOff x="3242526" y="3248732"/>
            <a:chExt cx="203200" cy="55880"/>
          </a:xfrm>
        </p:grpSpPr>
        <p:sp>
          <p:nvSpPr>
            <p:cNvPr id="7" name="object 6"/>
            <p:cNvSpPr/>
            <p:nvPr/>
          </p:nvSpPr>
          <p:spPr>
            <a:xfrm>
              <a:off x="3305694" y="3251262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24252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object 8"/>
          <p:cNvGrpSpPr/>
          <p:nvPr/>
        </p:nvGrpSpPr>
        <p:grpSpPr>
          <a:xfrm>
            <a:off x="3517976" y="3247467"/>
            <a:ext cx="203200" cy="58419"/>
            <a:chOff x="3517976" y="3247467"/>
            <a:chExt cx="203200" cy="58419"/>
          </a:xfrm>
        </p:grpSpPr>
        <p:sp>
          <p:nvSpPr>
            <p:cNvPr id="10" name="object 9"/>
            <p:cNvSpPr/>
            <p:nvPr/>
          </p:nvSpPr>
          <p:spPr>
            <a:xfrm>
              <a:off x="3606877" y="326396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3517976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3594177" y="32512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object 12"/>
          <p:cNvGrpSpPr/>
          <p:nvPr/>
        </p:nvGrpSpPr>
        <p:grpSpPr>
          <a:xfrm>
            <a:off x="3793439" y="3247467"/>
            <a:ext cx="203200" cy="58419"/>
            <a:chOff x="3793439" y="3247467"/>
            <a:chExt cx="203200" cy="58419"/>
          </a:xfrm>
        </p:grpSpPr>
        <p:sp>
          <p:nvSpPr>
            <p:cNvPr id="14" name="object 13"/>
            <p:cNvSpPr/>
            <p:nvPr/>
          </p:nvSpPr>
          <p:spPr>
            <a:xfrm>
              <a:off x="3869640" y="3251262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793439" y="325761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FD7E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3869640" y="3289363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FD7E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7" name="object 16"/>
          <p:cNvSpPr/>
          <p:nvPr/>
        </p:nvSpPr>
        <p:spPr>
          <a:xfrm>
            <a:off x="4145090" y="325126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0AFC3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18" name="object 17"/>
          <p:cNvGrpSpPr/>
          <p:nvPr/>
        </p:nvGrpSpPr>
        <p:grpSpPr>
          <a:xfrm>
            <a:off x="4326582" y="3248732"/>
            <a:ext cx="238760" cy="57150"/>
            <a:chOff x="4326582" y="3248732"/>
            <a:chExt cx="238760" cy="57150"/>
          </a:xfrm>
        </p:grpSpPr>
        <p:sp>
          <p:nvSpPr>
            <p:cNvPr id="19" name="object 18"/>
            <p:cNvSpPr/>
            <p:nvPr/>
          </p:nvSpPr>
          <p:spPr>
            <a:xfrm>
              <a:off x="4451033" y="328174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4423969" y="32552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4329112" y="3251262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C0AFC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2" name="object 21"/>
          <p:cNvSpPr/>
          <p:nvPr/>
        </p:nvSpPr>
        <p:spPr>
          <a:xfrm>
            <a:off x="87743" y="1958650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613868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grpSp>
        <p:nvGrpSpPr>
          <p:cNvPr id="23" name="object 22"/>
          <p:cNvGrpSpPr/>
          <p:nvPr/>
        </p:nvGrpSpPr>
        <p:grpSpPr>
          <a:xfrm>
            <a:off x="70735" y="2010426"/>
            <a:ext cx="4465758" cy="629353"/>
            <a:chOff x="87743" y="491422"/>
            <a:chExt cx="4483735" cy="383540"/>
          </a:xfrm>
        </p:grpSpPr>
        <p:pic>
          <p:nvPicPr>
            <p:cNvPr id="24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44" y="773150"/>
              <a:ext cx="101600" cy="101600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44" y="760450"/>
              <a:ext cx="4381715" cy="114300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0310" y="497560"/>
              <a:ext cx="50749" cy="275590"/>
            </a:xfrm>
            <a:prstGeom prst="rect">
              <a:avLst/>
            </a:prstGeom>
          </p:spPr>
        </p:pic>
        <p:sp>
          <p:nvSpPr>
            <p:cNvPr id="27" name="object 26"/>
            <p:cNvSpPr/>
            <p:nvPr/>
          </p:nvSpPr>
          <p:spPr>
            <a:xfrm>
              <a:off x="87743" y="491422"/>
              <a:ext cx="4432935" cy="332740"/>
            </a:xfrm>
            <a:custGeom>
              <a:avLst/>
              <a:gdLst/>
              <a:ahLst/>
              <a:cxnLst/>
              <a:rect l="l" t="t" r="r" b="b"/>
              <a:pathLst>
                <a:path w="4432935" h="332740">
                  <a:moveTo>
                    <a:pt x="4432566" y="0"/>
                  </a:moveTo>
                  <a:lnTo>
                    <a:pt x="0" y="0"/>
                  </a:lnTo>
                  <a:lnTo>
                    <a:pt x="0" y="281728"/>
                  </a:lnTo>
                  <a:lnTo>
                    <a:pt x="4008" y="301453"/>
                  </a:lnTo>
                  <a:lnTo>
                    <a:pt x="14922" y="317605"/>
                  </a:lnTo>
                  <a:lnTo>
                    <a:pt x="31075" y="328520"/>
                  </a:lnTo>
                  <a:lnTo>
                    <a:pt x="50800" y="332528"/>
                  </a:lnTo>
                  <a:lnTo>
                    <a:pt x="4381765" y="332528"/>
                  </a:lnTo>
                  <a:lnTo>
                    <a:pt x="4401490" y="328520"/>
                  </a:lnTo>
                  <a:lnTo>
                    <a:pt x="4417643" y="317605"/>
                  </a:lnTo>
                  <a:lnTo>
                    <a:pt x="4428558" y="301453"/>
                  </a:lnTo>
                  <a:lnTo>
                    <a:pt x="4432566" y="281728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613868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4520310" y="535659"/>
              <a:ext cx="0" cy="256540"/>
            </a:xfrm>
            <a:custGeom>
              <a:avLst/>
              <a:gdLst/>
              <a:ahLst/>
              <a:cxnLst/>
              <a:rect l="l" t="t" r="r" b="b"/>
              <a:pathLst>
                <a:path h="256540">
                  <a:moveTo>
                    <a:pt x="0" y="2565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4520310" y="522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4520310" y="510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4520310" y="497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2" name="object 31"/>
          <p:cNvSpPr txBox="1">
            <a:spLocks noGrp="1"/>
          </p:cNvSpPr>
          <p:nvPr>
            <p:ph type="title"/>
          </p:nvPr>
        </p:nvSpPr>
        <p:spPr>
          <a:xfrm>
            <a:off x="805332" y="2010426"/>
            <a:ext cx="299656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2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Thanks!</a:t>
            </a:r>
            <a:endParaRPr sz="2400" spc="-1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7850" y="892175"/>
            <a:ext cx="864733" cy="69288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35" name="object 3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GB" altLang="zh-CN"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lang="en-GB" altLang="zh-CN"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GB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5210</a:t>
            </a:r>
            <a:endParaRPr lang="en-GB" altLang="zh-CN"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3447656" y="3351784"/>
            <a:ext cx="69743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12/12</a:t>
            </a:r>
            <a:endParaRPr spc="-25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 Fetching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2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80365"/>
            <a:ext cx="46120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​CCXT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获取历史数据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核心逻辑：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ccxt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库标准化访问交易所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，循环分批请求历史数据（如分钟级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线）。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技术细节：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(1)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参数化请求：指定交易对（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symbol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）、时间框架（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timeframe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）、起始时间戳（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since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），自动处理分页。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(2)​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容错机制：网络中断时重试，避免数据缺失。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(3)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数据结构：返回的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OHLCV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数据格式为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[timestamp, open, high, low, close, volume]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存储流程：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数据清洗后存入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symbol_timeframe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分集合（如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BTCUSDT_1m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-635" y="1190625"/>
            <a:ext cx="4610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​WebSocket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实时数据流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连接管理：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订阅特定交易对的频道（如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btcusdt@kline_1m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），维持长连接。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事件驱动处理：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接收新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线时触发回调函数，实时更新内存中的最新价格，并追加写入数据库。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去重与压缩：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使用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upsert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操作避免重复记录。</a:t>
            </a:r>
          </a:p>
        </p:txBody>
      </p:sp>
      <p:sp>
        <p:nvSpPr>
          <p:cNvPr id="24" name="流程图: 接点 4"/>
          <p:cNvSpPr/>
          <p:nvPr/>
        </p:nvSpPr>
        <p:spPr>
          <a:xfrm>
            <a:off x="168676" y="4253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123498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95" y="1793240"/>
            <a:ext cx="2303780" cy="12344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94790" y="3046095"/>
            <a:ext cx="1412240" cy="23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Aft>
                <a:spcPct val="60000"/>
              </a:spcAft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图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：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WebSocket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实时数据流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DataBases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3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80365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​​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数据库选型与核心功能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主数据库：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系统采用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​MongoDB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作为核心存储引擎，主要用于存储历史市场数据，即从交易所（如币安）获取的分钟级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OHLCV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）数据。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选择原因：</a:t>
            </a:r>
            <a:endParaRPr lang="en-US" altLang="zh-CN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灵活的数据模型：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MongoDB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的文档结构（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JSON-like BSON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）适应不同交易所的数据格式差异。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）高吞吐写入：支持海量分钟级数据的快速插入，适合高频实时数据流。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）横向扩展能力：通过分片（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Sharding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）应对未来数据量增长。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流程图: 接点 4"/>
          <p:cNvSpPr/>
          <p:nvPr/>
        </p:nvSpPr>
        <p:spPr>
          <a:xfrm>
            <a:off x="168676" y="4253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" y="1325245"/>
            <a:ext cx="3453765" cy="1737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83995" y="3080385"/>
            <a:ext cx="1616075" cy="234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Aft>
                <a:spcPct val="60000"/>
              </a:spcAft>
            </a:pP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图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：</a:t>
            </a: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MongoDB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核心存储引擎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4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信号生成逻辑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触发条件：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基于价格与移动平均的动态偏离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具体计算指标：取最近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根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线的收盘价（或其他周期，可配置），计算简单移动平均（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）。比较当前价格（最新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线收盘价）与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的百分比偏离：偏离率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=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（当前价格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/SMA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阈值判断：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若偏离率超过正向阈值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+1.5%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），生成买入信号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（假设价格超跌反弹）；若偏离率低于负向阈值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-1.5%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），生成卖出信号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（假设价格超涨回调）。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信号过滤：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为避免高频抖动，连续两次信号间隔需大于最小时间窗口（如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分钟）。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05" y="1955165"/>
            <a:ext cx="46107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风险控制与资金管理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全局仓位跟踪：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维护一个实时更新的仓位账本，记录当前持有币种数量、可用资金、挂单占用资金等。其中设置</a:t>
            </a:r>
            <a:r>
              <a:rPr lang="zh-CN" altLang="en-US" sz="800" b="1" i="0" u="sng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预扣机制</a:t>
            </a:r>
            <a:r>
              <a:rPr lang="zh-CN" altLang="en-US" sz="800" b="0" i="0" u="none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下单前，计算订单所需资金（买入：数量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价格；卖出：数量），检查可用资金是否充足，若不足则拒绝发单。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单笔风险限制：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每笔订单最大不超过总资金的固定比例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），并采取</a:t>
            </a:r>
            <a:r>
              <a:rPr lang="zh-CN" altLang="en-US" sz="800" b="1" i="0" u="sng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动态调整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，若波动率（如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ATR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指标）上升，自动降低单笔订单量。</a:t>
            </a: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200015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465" y="1235075"/>
            <a:ext cx="2067560" cy="668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75" y="2743835"/>
            <a:ext cx="1691640" cy="40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5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订单生成与执行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订单类型选择：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）限价单（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Limit Order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：买入：以当前价格向下偏移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个基点（如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-0.1%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）挂单，提高成交概率。卖出：以当前价格向上偏移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个基点（如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+0.1%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）挂单。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市价单（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Market Order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（可选）：仅在极端行情（如偏离率超过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）时使用，确保快速成交。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订单参数：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）固定参数：交易对（如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BTC/USDT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）、订单方向（多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空）、数量；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）动态参数：价格（根据限价偏移规则生成）。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-2540" y="1370330"/>
            <a:ext cx="461073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交易执行监控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滑点与延迟计算：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滑点：成交价与预期价的差值，包含绝对滑点与相对滑点。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绝对滑点：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|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实际成交价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|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相对滑点：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实际成交价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/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订单价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×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100%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延迟：从发单到成交的时间差（毫秒级）。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日志记录：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记录每笔订单的最终状态（成交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撤单）、滑点、延迟、成交时间等，用于后续分析。</a:t>
            </a: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141786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015" y="2315210"/>
            <a:ext cx="1851660" cy="89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Order Execution and Algorithmic Trading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6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60" y="335280"/>
            <a:ext cx="461200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交易后处理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仓位更新：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成交后实时更新全局账本。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买入：减少可用资金，增加持仓数量。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卖出：减少持仓数量，增加可用资金。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异常处理：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部分成交：剩余未成交部分自动撤单或挂单续存。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交易所拒单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（如价格超出范围）：触发告警并记录原因。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​·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对账机制：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定期与交易所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核对持仓和资金，确保本地账本与交易所数据一致。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-6350" y="1483360"/>
            <a:ext cx="4628515" cy="14560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​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整体流程总结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zh-CN" altLang="en-US" sz="800" b="1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​      1.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市场数据到达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→   2.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计算偏离率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→   3.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触发信号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4.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风险检查（资金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仓位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风险）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→ 4.1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→  4.1.1.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生成订单（限价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市价）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↓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4.2.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    4.1.1.1.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发送交易所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↓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4.2.1.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拒绝并记录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4.1.1.2.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监控成交状态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↓                                                                              ↓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4.2.1.1.       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结束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     4.1.1.3.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更新仓位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&amp;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记录日志</a:t>
            </a:r>
          </a:p>
        </p:txBody>
      </p:sp>
      <p:sp>
        <p:nvSpPr>
          <p:cNvPr id="24" name="流程图: 接点 4"/>
          <p:cNvSpPr/>
          <p:nvPr/>
        </p:nvSpPr>
        <p:spPr>
          <a:xfrm>
            <a:off x="145181" y="38027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5181" y="154232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Trading Strategy</a:t>
            </a:r>
            <a:endParaRPr lang="en-US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7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5" y="464820"/>
            <a:ext cx="4594860" cy="2692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移动平均线（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）和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相对强弱指数（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）双重过滤，判断市场趋势和超买超卖状态，实现以下目标：</a:t>
            </a: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趋势识别：利用快慢速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MA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交叉（金叉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/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死叉）判断趋势方向。</a:t>
            </a: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入场时机：结合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指标识别价格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“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超卖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（低位入场）或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“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超买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（高位离场）。</a:t>
            </a:r>
          </a:p>
          <a:p>
            <a:pPr marL="0" indent="0" eaLnBrk="1" fontAlgn="auto" latinLnBrk="0" hangingPunct="1">
              <a:lnSpc>
                <a:spcPts val="960"/>
              </a:lnSpc>
              <a:spcAft>
                <a:spcPts val="0"/>
              </a:spcAft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资金管理：按账户资金比例动态计算交易量，控制单笔风险。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0" y="1145540"/>
            <a:ext cx="46120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开仓逻辑（多头场景）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当满足以下全部条件时，触发买入开仓：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趋势确认：快速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周期）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&gt;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慢速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周期），形成 “金叉”，表明短期趋势向上。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超卖信号：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&lt; rsi_entry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（默认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），表明价格短期下跌过度，可能反弹。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成交量验证：当前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线成交量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≥ min_volume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，确保市场活跃度足够。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资金管理：按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 risk_percent 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计算交易量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-635" y="2180590"/>
            <a:ext cx="461073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8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平仓逻辑（多头持仓时）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</a:pP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当满足以下任一条件</a:t>
            </a:r>
            <a:r>
              <a:rPr lang="en-US" altLang="zh-CN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 </a:t>
            </a:r>
            <a:r>
              <a:rPr lang="zh-CN" altLang="en-US" sz="800" b="0" i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时，触发卖出平仓：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趋势反转：快速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 &lt;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慢速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，形成 “死叉”，表明短期趋势向下。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超买信号：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RSI 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&gt; 65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（经验阈值，代码中硬编码），表明价格短期上涨过度，可能回调。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价格波动：当前价格较上次成交价格的波动幅度 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≥ price_change_threshold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1%</a:t>
            </a:r>
            <a:r>
              <a:rPr lang="zh-CN" altLang="en-US" sz="800" b="0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），过滤小幅震荡。</a:t>
            </a:r>
          </a:p>
        </p:txBody>
      </p:sp>
      <p:sp>
        <p:nvSpPr>
          <p:cNvPr id="24" name="流程图: 接点 4"/>
          <p:cNvSpPr/>
          <p:nvPr/>
        </p:nvSpPr>
        <p:spPr>
          <a:xfrm>
            <a:off x="144546" y="1203867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  <p:sp>
        <p:nvSpPr>
          <p:cNvPr id="25" name="流程图: 接点 4"/>
          <p:cNvSpPr/>
          <p:nvPr/>
        </p:nvSpPr>
        <p:spPr>
          <a:xfrm>
            <a:off x="144546" y="2225582"/>
            <a:ext cx="109820" cy="109855"/>
          </a:xfrm>
          <a:prstGeom prst="flowChartConnector">
            <a:avLst/>
          </a:prstGeom>
          <a:solidFill>
            <a:srgbClr val="DB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10" imgH="3810" progId="TCLayout.ActiveDocument.1">
                  <p:embed/>
                </p:oleObj>
              </mc:Choice>
              <mc:Fallback>
                <p:oleObj name="think-cell 幻灯片" r:id="rId4" imgW="3810" imgH="381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95299" y="59878"/>
            <a:ext cx="4458202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pc="-3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Trading Strategy</a:t>
            </a:r>
            <a:endParaRPr lang="en-US" spc="-3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8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245" y="380365"/>
            <a:ext cx="4457700" cy="27609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Aft>
                <a:spcPct val="60000"/>
              </a:spcAft>
            </a:pPr>
            <a:endParaRPr lang="zh-CN" altLang="en-US" sz="800" b="0" i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" y="760730"/>
            <a:ext cx="3609340" cy="25501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59915" y="440055"/>
            <a:ext cx="72072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ct val="60000"/>
              </a:spcAft>
            </a:pPr>
            <a:r>
              <a:rPr lang="zh-CN" altLang="en-US" sz="1000" b="1" i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策略参数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15265"/>
          </a:xfrm>
        </p:spPr>
        <p:txBody>
          <a:bodyPr/>
          <a:lstStyle/>
          <a:p>
            <a:r>
              <a:rPr lang="en-US" altLang="zh-CN"/>
              <a:t>Backtesting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4652" b="39346"/>
          <a:stretch>
            <a:fillRect/>
          </a:stretch>
        </p:blipFill>
        <p:spPr>
          <a:xfrm>
            <a:off x="87630" y="470535"/>
            <a:ext cx="4346575" cy="1620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695" y="2450465"/>
            <a:ext cx="3321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latin typeface="华文楷体" panose="02010600040101010101" charset="-122"/>
                <a:ea typeface="华文楷体" panose="02010600040101010101" charset="-122"/>
              </a:rPr>
              <a:t>回测结果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8757" t="63815" r="3748"/>
          <a:stretch>
            <a:fillRect/>
          </a:stretch>
        </p:blipFill>
        <p:spPr>
          <a:xfrm>
            <a:off x="414655" y="2180590"/>
            <a:ext cx="4145915" cy="1141730"/>
          </a:xfrm>
          <a:prstGeom prst="rect">
            <a:avLst/>
          </a:prstGeom>
        </p:spPr>
      </p:pic>
      <p:grpSp>
        <p:nvGrpSpPr>
          <p:cNvPr id="11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2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92A4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BA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5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8627" y="3361686"/>
            <a:ext cx="1394696" cy="9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rgbClr val="555555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Algorithm Trading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2114715" y="3351784"/>
            <a:ext cx="3784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MFE</a:t>
            </a:r>
            <a:r>
              <a:rPr sz="600" spc="7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en-US" altLang="zh-CN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21</a:t>
            </a:r>
            <a:r>
              <a:rPr lang="en-US" altLang="en-US" sz="600" spc="-20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0</a:t>
            </a:r>
            <a:endParaRPr sz="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" name="object 13"/>
          <p:cNvSpPr txBox="1">
            <a:spLocks noGrp="1"/>
          </p:cNvSpPr>
          <p:nvPr>
            <p:ph type="dt" sz="half" idx="6"/>
          </p:nvPr>
        </p:nvSpPr>
        <p:spPr>
          <a:xfrm>
            <a:off x="3447655" y="3351784"/>
            <a:ext cx="744625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altLang="zh-CN" spc="-1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April 25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altLang="zh-CN" spc="1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pc="-2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2025</a:t>
            </a:r>
          </a:p>
        </p:txBody>
      </p:sp>
      <p:sp>
        <p:nvSpPr>
          <p:cNvPr id="18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6797" y="3351784"/>
            <a:ext cx="306704" cy="8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9</a:t>
            </a:r>
            <a:r>
              <a:rPr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/</a:t>
            </a:r>
            <a:r>
              <a:rPr lang="en-US" spc="150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12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f1fc33cb-241c-4b95-b30f-9ff84904eda1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THINKCELLPRESENTATIONDONOTDELETE" val="&lt;?xml version=&quot;1.0&quot; encoding=&quot;UTF-16&quot; standalone=&quot;yes&quot;?&gt;&lt;root reqver=&quot;27037&quot;&gt;&lt;version val=&quot;3301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61&quot; g=&quot;38&quot; b=&quot;68&quot;/&gt;&lt;/elem&gt;&lt;/m_vecMRU&gt;&lt;/m_mruColor&gt;&lt;m_eweekdayFirstOfWeek val=&quot;6&quot;/&gt;&lt;m_eweekdayFirstOfWorkweek val=&quot;2&quot;/&gt;&lt;m_eweekdayFirstOfWeekend val=&quot;7&quot;/&gt;&lt;/CPresentation&gt;&lt;/root&gt;"/>
  <p:tag name="THINKCELLUNDODONOTDELETE" val="0"/>
  <p:tag name="COMMONDATA" val="eyJoZGlkIjoiNDM5NzU4YmZjYTBiMzU1NmRmOTJkZGU1M2VjMjAyY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13868"/>
        </a:solidFill>
        <a:ln>
          <a:solidFill>
            <a:srgbClr val="61386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Microsoft Office PowerPoint</Application>
  <PresentationFormat>自定义</PresentationFormat>
  <Paragraphs>154</Paragraphs>
  <Slides>12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华文楷体</vt:lpstr>
      <vt:lpstr>Arial</vt:lpstr>
      <vt:lpstr>Tahoma</vt:lpstr>
      <vt:lpstr>Times New Roman</vt:lpstr>
      <vt:lpstr>Office Theme</vt:lpstr>
      <vt:lpstr>think-cell 幻灯片</vt:lpstr>
      <vt:lpstr>MFE5210  Group 4——“金融小登”投资</vt:lpstr>
      <vt:lpstr>Data Fetching</vt:lpstr>
      <vt:lpstr>DataBases</vt:lpstr>
      <vt:lpstr>Order Execution and Algorithmic Trading</vt:lpstr>
      <vt:lpstr>Order Execution and Algorithmic Trading</vt:lpstr>
      <vt:lpstr>Order Execution and Algorithmic Trading</vt:lpstr>
      <vt:lpstr>Trading Strategy</vt:lpstr>
      <vt:lpstr>Trading Strategy</vt:lpstr>
      <vt:lpstr>Backtesting</vt:lpstr>
      <vt:lpstr>GUI</vt:lpstr>
      <vt:lpstr>Demo Prensent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Optimization</dc:title>
  <dc:creator>Haoxiang Yang</dc:creator>
  <cp:lastModifiedBy>越洋 汪</cp:lastModifiedBy>
  <cp:revision>114</cp:revision>
  <dcterms:created xsi:type="dcterms:W3CDTF">2024-04-13T02:23:00Z</dcterms:created>
  <dcterms:modified xsi:type="dcterms:W3CDTF">2025-04-25T18:58:29Z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2022-09-08T16:00:00Z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2022-12-24T16:00:00Z</vt:filetime>
  </property>
  <property fmtid="{D5CDD505-2E9C-101B-9397-08002B2CF9AE}" pid="5" name="ICV">
    <vt:lpwstr>58A91434CD224B3CA4B676A8D110A950_13</vt:lpwstr>
  </property>
  <property fmtid="{D5CDD505-2E9C-101B-9397-08002B2CF9AE}" pid="6" name="KSOProductBuildVer">
    <vt:lpwstr>2052-12.1.0.20784</vt:lpwstr>
  </property>
</Properties>
</file>